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979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621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01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34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08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195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07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65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55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504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65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554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09" y="5373651"/>
            <a:ext cx="1263063" cy="1034463"/>
          </a:xfrm>
          <a:prstGeom prst="rect">
            <a:avLst/>
          </a:prstGeom>
        </p:spPr>
      </p:pic>
      <p:pic>
        <p:nvPicPr>
          <p:cNvPr id="50" name="Picture 49" descr="Red classic car with flames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81" b="17030"/>
          <a:stretch/>
        </p:blipFill>
        <p:spPr bwMode="auto">
          <a:xfrm flipH="1">
            <a:off x="7683492" y="2925801"/>
            <a:ext cx="1297305" cy="9055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8" name="Picture 47" descr="bills,cash,currencies,dollars,monies,PowerPoint,PresentationPro,finances,business,commercial,notes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69" b="20267"/>
          <a:stretch/>
        </p:blipFill>
        <p:spPr bwMode="auto">
          <a:xfrm>
            <a:off x="2488940" y="5890883"/>
            <a:ext cx="1033554" cy="58478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9" name="Picture 48" descr="bills,cash,currencies,dollars,monies,PowerPoint,PresentationPro,finances,business,commercial,notes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69" b="20267"/>
          <a:stretch/>
        </p:blipFill>
        <p:spPr bwMode="auto">
          <a:xfrm>
            <a:off x="5748263" y="5890883"/>
            <a:ext cx="998334" cy="54544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2747857" y="1787786"/>
            <a:ext cx="3629025" cy="2990850"/>
            <a:chOff x="2757488" y="1933575"/>
            <a:chExt cx="3629025" cy="2990850"/>
          </a:xfrm>
        </p:grpSpPr>
        <p:sp>
          <p:nvSpPr>
            <p:cNvPr id="5" name="Text Box 1"/>
            <p:cNvSpPr txBox="1"/>
            <p:nvPr/>
          </p:nvSpPr>
          <p:spPr>
            <a:xfrm>
              <a:off x="2757488" y="1933575"/>
              <a:ext cx="3629025" cy="299085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prstClr val="black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+mn-cs"/>
                </a:rPr>
                <a:t>MASS PRODUCTION =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+mn-cs"/>
                </a:rPr>
                <a:t>the manufacture and assembly of large amounts of standardised products on an assembly line containing many workers</a:t>
              </a:r>
              <a:r>
                <a:rPr kumimoji="0" lang="en-GB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+mn-cs"/>
                </a:rPr>
                <a:t>.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+mn-cs"/>
                </a:rPr>
                <a:t> </a:t>
              </a:r>
              <a:endPara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600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600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600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600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600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600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600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600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+mn-cs"/>
                </a:rPr>
                <a:t>Manufacturing </a:t>
              </a: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+mn-cs"/>
                </a:rPr>
                <a:t>line at The Ford Motor Company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</p:txBody>
        </p:sp>
        <p:pic>
          <p:nvPicPr>
            <p:cNvPr id="6" name="Picture 5" descr="http://www.imagearchivesusa.com/sitebuildercontent/sitebuilderpictures/Gallery2/MODELT.jpg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2761" y="2798921"/>
              <a:ext cx="3038475" cy="183705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" name="Text Box 5"/>
          <p:cNvSpPr txBox="1"/>
          <p:nvPr/>
        </p:nvSpPr>
        <p:spPr>
          <a:xfrm>
            <a:off x="7039926" y="2124204"/>
            <a:ext cx="1924050" cy="552450"/>
          </a:xfrm>
          <a:prstGeom prst="rect">
            <a:avLst/>
          </a:prstGeom>
          <a:solidFill>
            <a:srgbClr val="FFFF66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Allows goods to be made more </a:t>
            </a:r>
            <a:r>
              <a:rPr lang="en-GB" sz="1200" b="1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cheaply</a:t>
            </a:r>
            <a:r>
              <a:rPr lang="en-GB" sz="12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933034" y="2703548"/>
            <a:ext cx="257175" cy="11811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8"/>
          <p:cNvSpPr txBox="1"/>
          <p:nvPr/>
        </p:nvSpPr>
        <p:spPr>
          <a:xfrm>
            <a:off x="6999665" y="3924989"/>
            <a:ext cx="1924050" cy="400050"/>
          </a:xfrm>
          <a:prstGeom prst="rect">
            <a:avLst/>
          </a:prstGeom>
          <a:solidFill>
            <a:srgbClr val="FFC00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Prices go down.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504490" y="4325039"/>
            <a:ext cx="457200" cy="8096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11"/>
          <p:cNvSpPr txBox="1"/>
          <p:nvPr/>
        </p:nvSpPr>
        <p:spPr>
          <a:xfrm>
            <a:off x="6037640" y="5144189"/>
            <a:ext cx="1924050" cy="514350"/>
          </a:xfrm>
          <a:prstGeom prst="rect">
            <a:avLst/>
          </a:prstGeom>
          <a:solidFill>
            <a:srgbClr val="FFCC0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Goods become affordable.</a:t>
            </a:r>
          </a:p>
        </p:txBody>
      </p:sp>
      <p:sp>
        <p:nvSpPr>
          <p:cNvPr id="13" name="Text Box 13"/>
          <p:cNvSpPr txBox="1"/>
          <p:nvPr/>
        </p:nvSpPr>
        <p:spPr>
          <a:xfrm>
            <a:off x="3638550" y="5055464"/>
            <a:ext cx="1924050" cy="647700"/>
          </a:xfrm>
          <a:prstGeom prst="rect">
            <a:avLst/>
          </a:prstGeom>
          <a:solidFill>
            <a:srgbClr val="FFCC0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Companies make a profit that they re-invest in their businesses.</a:t>
            </a:r>
          </a:p>
        </p:txBody>
      </p:sp>
      <p:sp>
        <p:nvSpPr>
          <p:cNvPr id="14" name="Text Box 12"/>
          <p:cNvSpPr txBox="1"/>
          <p:nvPr/>
        </p:nvSpPr>
        <p:spPr>
          <a:xfrm>
            <a:off x="3651083" y="5979132"/>
            <a:ext cx="1924050" cy="457200"/>
          </a:xfrm>
          <a:prstGeom prst="rect">
            <a:avLst/>
          </a:prstGeom>
          <a:solidFill>
            <a:srgbClr val="FF9933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People spend their money on goods.</a:t>
            </a:r>
          </a:p>
        </p:txBody>
      </p:sp>
      <p:sp>
        <p:nvSpPr>
          <p:cNvPr id="15" name="Curved Down Arrow 14"/>
          <p:cNvSpPr/>
          <p:nvPr/>
        </p:nvSpPr>
        <p:spPr>
          <a:xfrm rot="20575216" flipH="1" flipV="1">
            <a:off x="4823752" y="6077397"/>
            <a:ext cx="2667000" cy="494030"/>
          </a:xfrm>
          <a:prstGeom prst="curvedDownArrow">
            <a:avLst>
              <a:gd name="adj1" fmla="val 3035"/>
              <a:gd name="adj2" fmla="val 17945"/>
              <a:gd name="adj3" fmla="val 27899"/>
            </a:avLst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4528889" y="4772680"/>
            <a:ext cx="9525" cy="2520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>
          <a:xfrm flipH="1" flipV="1">
            <a:off x="4528889" y="5703164"/>
            <a:ext cx="9525" cy="2520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0" name="Text Box 3"/>
          <p:cNvSpPr txBox="1"/>
          <p:nvPr/>
        </p:nvSpPr>
        <p:spPr>
          <a:xfrm>
            <a:off x="2878920" y="841098"/>
            <a:ext cx="3248025" cy="676275"/>
          </a:xfrm>
          <a:prstGeom prst="rect">
            <a:avLst/>
          </a:prstGeom>
          <a:solidFill>
            <a:srgbClr val="FFCC0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The growth / boom of industries that supplied the raw materials (iron, steel, petroleum, plastics) for factories.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6553915" y="167966"/>
            <a:ext cx="1407775" cy="1289277"/>
            <a:chOff x="7155497" y="167966"/>
            <a:chExt cx="1530751" cy="1533514"/>
          </a:xfrm>
        </p:grpSpPr>
        <p:sp>
          <p:nvSpPr>
            <p:cNvPr id="24" name="Rectangle 23"/>
            <p:cNvSpPr/>
            <p:nvPr/>
          </p:nvSpPr>
          <p:spPr>
            <a:xfrm>
              <a:off x="7155497" y="167966"/>
              <a:ext cx="1530751" cy="153351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2" name="Picture 21" descr="Illustration of a manufacturing factory with smoke billowing 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6124" y="263243"/>
              <a:ext cx="1353820" cy="135382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1" name="Text Box 4"/>
          <p:cNvSpPr txBox="1"/>
          <p:nvPr/>
        </p:nvSpPr>
        <p:spPr>
          <a:xfrm>
            <a:off x="3087493" y="167966"/>
            <a:ext cx="2781300" cy="466725"/>
          </a:xfrm>
          <a:prstGeom prst="rect">
            <a:avLst/>
          </a:prstGeom>
          <a:solidFill>
            <a:srgbClr val="FF990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>
                <a:latin typeface="Tahoma" panose="020B0604030504040204" pitchFamily="34" charset="0"/>
                <a:ea typeface="Calibri" panose="020F0502020204030204" pitchFamily="34" charset="0"/>
              </a:rPr>
              <a:t>An increase in employment in industry versus decline in agriculture.</a:t>
            </a:r>
            <a:endParaRPr lang="en-GB" sz="1200" dirty="0">
              <a:latin typeface="Tahoma" panose="020B060403050404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Curved Down Arrow 6"/>
          <p:cNvSpPr/>
          <p:nvPr/>
        </p:nvSpPr>
        <p:spPr>
          <a:xfrm rot="844680">
            <a:off x="6320734" y="1645093"/>
            <a:ext cx="1580509" cy="291262"/>
          </a:xfrm>
          <a:prstGeom prst="curvedDownArrow">
            <a:avLst>
              <a:gd name="adj1" fmla="val 3035"/>
              <a:gd name="adj2" fmla="val 19365"/>
              <a:gd name="adj3" fmla="val 27899"/>
            </a:avLst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7905205" y="506537"/>
            <a:ext cx="6687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dirty="0" smtClean="0"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</a:t>
            </a:r>
            <a:endParaRPr lang="en-GB" dirty="0"/>
          </a:p>
        </p:txBody>
      </p:sp>
      <p:grpSp>
        <p:nvGrpSpPr>
          <p:cNvPr id="30" name="Group 29"/>
          <p:cNvGrpSpPr/>
          <p:nvPr/>
        </p:nvGrpSpPr>
        <p:grpSpPr>
          <a:xfrm>
            <a:off x="1144372" y="217609"/>
            <a:ext cx="1466215" cy="1189990"/>
            <a:chOff x="735308" y="217609"/>
            <a:chExt cx="1466215" cy="1189990"/>
          </a:xfrm>
        </p:grpSpPr>
        <p:pic>
          <p:nvPicPr>
            <p:cNvPr id="27" name="Picture 26" descr="A barn in the outdoors with mountains"/>
            <p:cNvPicPr/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0450" y="217609"/>
              <a:ext cx="1189990" cy="118999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8" name="Straight Connector 27"/>
            <p:cNvCxnSpPr/>
            <p:nvPr/>
          </p:nvCxnSpPr>
          <p:spPr>
            <a:xfrm flipH="1">
              <a:off x="769598" y="285155"/>
              <a:ext cx="1431925" cy="108648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35308" y="285155"/>
              <a:ext cx="1414145" cy="111188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Straight Arrow Connector 30"/>
          <p:cNvCxnSpPr/>
          <p:nvPr/>
        </p:nvCxnSpPr>
        <p:spPr>
          <a:xfrm flipH="1" flipV="1">
            <a:off x="4528889" y="1508554"/>
            <a:ext cx="9525" cy="25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4528889" y="569313"/>
            <a:ext cx="9525" cy="25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6"/>
          <p:cNvSpPr txBox="1"/>
          <p:nvPr/>
        </p:nvSpPr>
        <p:spPr>
          <a:xfrm>
            <a:off x="341004" y="2132048"/>
            <a:ext cx="1924050" cy="571500"/>
          </a:xfrm>
          <a:prstGeom prst="rect">
            <a:avLst/>
          </a:prstGeom>
          <a:solidFill>
            <a:srgbClr val="FFFF66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Allows goods to be made more </a:t>
            </a:r>
            <a:r>
              <a:rPr lang="en-GB" sz="1200" b="1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quickly</a:t>
            </a:r>
            <a:r>
              <a:rPr lang="en-GB" sz="12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.</a:t>
            </a:r>
          </a:p>
        </p:txBody>
      </p:sp>
      <p:sp>
        <p:nvSpPr>
          <p:cNvPr id="35" name="Curved Down Arrow 34"/>
          <p:cNvSpPr/>
          <p:nvPr/>
        </p:nvSpPr>
        <p:spPr>
          <a:xfrm rot="20922873" flipH="1">
            <a:off x="1146534" y="1659484"/>
            <a:ext cx="1694144" cy="251298"/>
          </a:xfrm>
          <a:prstGeom prst="curvedDownArrow">
            <a:avLst>
              <a:gd name="adj1" fmla="val 3035"/>
              <a:gd name="adj2" fmla="val 17945"/>
              <a:gd name="adj3" fmla="val 27899"/>
            </a:avLst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7" name="Text Box 7"/>
          <p:cNvSpPr txBox="1"/>
          <p:nvPr/>
        </p:nvSpPr>
        <p:spPr>
          <a:xfrm>
            <a:off x="469699" y="3839264"/>
            <a:ext cx="1924050" cy="485775"/>
          </a:xfrm>
          <a:prstGeom prst="rect">
            <a:avLst/>
          </a:prstGeom>
          <a:solidFill>
            <a:srgbClr val="FFC00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Many more goods become available</a:t>
            </a:r>
          </a:p>
          <a:p>
            <a:pPr algn="ctr">
              <a:spcAft>
                <a:spcPts val="0"/>
              </a:spcAft>
            </a:pPr>
            <a:endParaRPr lang="en-GB" sz="1200" dirty="0"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</p:txBody>
      </p:sp>
      <p:pic>
        <p:nvPicPr>
          <p:cNvPr id="39" name="Picture 38" descr="1950s,communications,fifties,households,radios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1"/>
          <a:stretch/>
        </p:blipFill>
        <p:spPr bwMode="auto">
          <a:xfrm>
            <a:off x="449348" y="3172516"/>
            <a:ext cx="498475" cy="5816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1950s,communications,fifties,households,radios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1"/>
          <a:stretch/>
        </p:blipFill>
        <p:spPr bwMode="auto">
          <a:xfrm>
            <a:off x="933249" y="3172516"/>
            <a:ext cx="498475" cy="5816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40" descr="1950s,communications,fifties,households,radios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1"/>
          <a:stretch/>
        </p:blipFill>
        <p:spPr bwMode="auto">
          <a:xfrm>
            <a:off x="1417150" y="3172516"/>
            <a:ext cx="498475" cy="5816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1950s,communications,fifties,households,radios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1"/>
          <a:stretch/>
        </p:blipFill>
        <p:spPr bwMode="auto">
          <a:xfrm>
            <a:off x="1901052" y="3172516"/>
            <a:ext cx="498475" cy="5816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8" name="Straight Arrow Connector 37"/>
          <p:cNvCxnSpPr/>
          <p:nvPr/>
        </p:nvCxnSpPr>
        <p:spPr>
          <a:xfrm flipH="1">
            <a:off x="947823" y="2722304"/>
            <a:ext cx="190500" cy="10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998422" y="4364317"/>
            <a:ext cx="428625" cy="828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Box 10"/>
          <p:cNvSpPr txBox="1"/>
          <p:nvPr/>
        </p:nvSpPr>
        <p:spPr>
          <a:xfrm>
            <a:off x="1138323" y="5192317"/>
            <a:ext cx="1924050" cy="495300"/>
          </a:xfrm>
          <a:prstGeom prst="rect">
            <a:avLst/>
          </a:prstGeom>
          <a:solidFill>
            <a:srgbClr val="FFCC0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People desire the goods they see.</a:t>
            </a:r>
          </a:p>
        </p:txBody>
      </p:sp>
      <p:sp>
        <p:nvSpPr>
          <p:cNvPr id="45" name="Curved Down Arrow 44"/>
          <p:cNvSpPr/>
          <p:nvPr/>
        </p:nvSpPr>
        <p:spPr>
          <a:xfrm rot="1024784" flipV="1">
            <a:off x="1769233" y="6143363"/>
            <a:ext cx="2636520" cy="494030"/>
          </a:xfrm>
          <a:prstGeom prst="curvedDownArrow">
            <a:avLst>
              <a:gd name="adj1" fmla="val 3035"/>
              <a:gd name="adj2" fmla="val 17945"/>
              <a:gd name="adj3" fmla="val 27899"/>
            </a:avLst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6335750" y="4348919"/>
            <a:ext cx="12298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 smtClean="0">
                <a:solidFill>
                  <a:srgbClr val="008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$$$$</a:t>
            </a:r>
            <a:endParaRPr lang="en-GB" sz="32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945073" y="4305491"/>
            <a:ext cx="0" cy="755650"/>
          </a:xfrm>
          <a:prstGeom prst="straightConnector1">
            <a:avLst/>
          </a:prstGeom>
          <a:ln w="38100">
            <a:solidFill>
              <a:srgbClr val="008000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50" descr="appliances,fridges,households,refrigerators,storage,double doors,cold"/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7" r="9892"/>
          <a:stretch/>
        </p:blipFill>
        <p:spPr bwMode="auto">
          <a:xfrm>
            <a:off x="6783861" y="2782811"/>
            <a:ext cx="853896" cy="10700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2" name="Picture 51" descr="http://www.financingbiz.com/wp-content/uploads/2014/10/save-money-in-10-steps.jp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150" y="5081643"/>
            <a:ext cx="957580" cy="13087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3839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111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Chiaka Amadi</dc:creator>
  <cp:lastModifiedBy>Chiaka Amadi</cp:lastModifiedBy>
  <cp:revision>10</cp:revision>
  <dcterms:created xsi:type="dcterms:W3CDTF">2014-12-19T13:25:35Z</dcterms:created>
  <dcterms:modified xsi:type="dcterms:W3CDTF">2015-01-07T11:23:41Z</dcterms:modified>
</cp:coreProperties>
</file>